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7775575" cy="109077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1" autoAdjust="0"/>
  </p:normalViewPr>
  <p:slideViewPr>
    <p:cSldViewPr>
      <p:cViewPr>
        <p:scale>
          <a:sx n="75" d="100"/>
          <a:sy n="75" d="100"/>
        </p:scale>
        <p:origin x="1560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83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jpg"/><Relationship Id="rId7" Type="http://schemas.openxmlformats.org/officeDocument/2006/relationships/image" Target="../media/image6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mp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27B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 dirty="0"/>
          </a:p>
        </p:txBody>
      </p:sp>
      <p:sp>
        <p:nvSpPr>
          <p:cNvPr id="71" name="片側の 2 つの角を丸めた四角形 70"/>
          <p:cNvSpPr/>
          <p:nvPr/>
        </p:nvSpPr>
        <p:spPr>
          <a:xfrm flipV="1">
            <a:off x="304605" y="9089035"/>
            <a:ext cx="7121833" cy="1479552"/>
          </a:xfrm>
          <a:prstGeom prst="round2SameRect">
            <a:avLst>
              <a:gd name="adj1" fmla="val 13613"/>
              <a:gd name="adj2" fmla="val 0"/>
            </a:avLst>
          </a:prstGeom>
          <a:solidFill>
            <a:srgbClr val="E2F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4967550" y="9213237"/>
            <a:ext cx="2127508" cy="117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片側の 2 つの角を丸めた四角形 49"/>
          <p:cNvSpPr/>
          <p:nvPr/>
        </p:nvSpPr>
        <p:spPr>
          <a:xfrm>
            <a:off x="328278" y="318411"/>
            <a:ext cx="7121833" cy="2527169"/>
          </a:xfrm>
          <a:prstGeom prst="round2SameRect">
            <a:avLst>
              <a:gd name="adj1" fmla="val 8526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28278" y="2979139"/>
            <a:ext cx="7126621" cy="2292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>
                <a:solidFill>
                  <a:srgbClr val="FF0000"/>
                </a:solidFill>
                <a:latin typeface="+mj-ea"/>
              </a:rPr>
              <a:t>　　　　　　　　　　　　　</a:t>
            </a:r>
            <a:endParaRPr lang="en-US" altLang="ja-JP" sz="4000" dirty="0">
              <a:solidFill>
                <a:srgbClr val="FF0000"/>
              </a:solidFill>
              <a:latin typeface="+mj-ea"/>
            </a:endParaRPr>
          </a:p>
          <a:p>
            <a:endParaRPr lang="en-US" altLang="ja-JP" sz="4000" dirty="0">
              <a:solidFill>
                <a:srgbClr val="FF0000"/>
              </a:solidFill>
              <a:latin typeface="+mj-ea"/>
            </a:endParaRPr>
          </a:p>
          <a:p>
            <a:r>
              <a:rPr lang="ja-JP" altLang="en-US" sz="4000" dirty="0">
                <a:solidFill>
                  <a:srgbClr val="FF0000"/>
                </a:solidFill>
                <a:latin typeface="+mj-ea"/>
              </a:rPr>
              <a:t>　　　　　　　　　　　　　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66354" y="5669880"/>
            <a:ext cx="7121833" cy="34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片側の 2 つの角を丸めた四角形 48"/>
          <p:cNvSpPr/>
          <p:nvPr/>
        </p:nvSpPr>
        <p:spPr>
          <a:xfrm>
            <a:off x="4057648" y="7542088"/>
            <a:ext cx="3128964" cy="405162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E7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1900" b="1" dirty="0">
                <a:solidFill>
                  <a:schemeClr val="bg1"/>
                </a:solidFill>
                <a:latin typeface="+mj-ea"/>
                <a:ea typeface="+mj-ea"/>
              </a:rPr>
              <a:t>学習塾　</a:t>
            </a:r>
            <a:r>
              <a:rPr lang="ja-JP" altLang="en-US" sz="1600" b="1" dirty="0">
                <a:solidFill>
                  <a:srgbClr val="FF0000"/>
                </a:solidFill>
                <a:latin typeface="+mj-ea"/>
                <a:ea typeface="+mj-ea"/>
              </a:rPr>
              <a:t>小学部中学部同時募集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4062412" y="7542088"/>
            <a:ext cx="3124200" cy="1197098"/>
          </a:xfrm>
          <a:prstGeom prst="roundRect">
            <a:avLst/>
          </a:prstGeom>
          <a:noFill/>
          <a:ln w="25400">
            <a:solidFill>
              <a:srgbClr val="EE7D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701" y="10619585"/>
            <a:ext cx="245217" cy="24521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33066" y="5224533"/>
            <a:ext cx="7117045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+mj-ea"/>
                <a:ea typeface="+mj-ea"/>
              </a:rPr>
              <a:t>小学１年生～　</a:t>
            </a:r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幼児　プレガウ・中学部　同時募集中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46009" y="5734529"/>
            <a:ext cx="57347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学童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×</a:t>
            </a: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　日々の学習にプラス！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797849" y="6256530"/>
            <a:ext cx="2441866" cy="10883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latin typeface="+mj-ea"/>
                <a:ea typeface="+mj-ea"/>
              </a:rPr>
              <a:t>長期休みも受け入れ可能。さまざまなニーズにお応えする学習塾機能付き学童保育です。くわしくは教室までお問合せください。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137507" y="7830120"/>
            <a:ext cx="296924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1800" b="1" dirty="0">
                <a:latin typeface="+mn-ea"/>
              </a:rPr>
              <a:t>体験授業・入会カウンセリング</a:t>
            </a:r>
            <a:endParaRPr lang="en-US" altLang="ja-JP" sz="1800" b="1" dirty="0">
              <a:latin typeface="+mn-ea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512905" y="8406184"/>
            <a:ext cx="234570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単科・コース　選択制</a:t>
            </a:r>
            <a:r>
              <a:rPr lang="ja-JP" altLang="en-US" sz="1600" dirty="0">
                <a:solidFill>
                  <a:srgbClr val="E61B27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3927270" y="10604033"/>
            <a:ext cx="2727717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20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ja-JP" altLang="en-US" sz="20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４８－８１２－５２６９　</a:t>
            </a:r>
            <a:r>
              <a:rPr lang="ja-JP" altLang="en-US" sz="1400" spc="-140" dirty="0">
                <a:latin typeface="+mj-ea"/>
                <a:ea typeface="+mj-ea"/>
              </a:rPr>
              <a:t>藤原</a:t>
            </a:r>
          </a:p>
        </p:txBody>
      </p:sp>
      <p:sp>
        <p:nvSpPr>
          <p:cNvPr id="62" name="片側の 2 つの角を丸めた四角形 61"/>
          <p:cNvSpPr/>
          <p:nvPr/>
        </p:nvSpPr>
        <p:spPr>
          <a:xfrm>
            <a:off x="333066" y="318411"/>
            <a:ext cx="7121833" cy="2532739"/>
          </a:xfrm>
          <a:prstGeom prst="round2SameRect">
            <a:avLst>
              <a:gd name="adj1" fmla="val 788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428"/>
          <p:cNvSpPr txBox="1"/>
          <p:nvPr/>
        </p:nvSpPr>
        <p:spPr>
          <a:xfrm>
            <a:off x="3873254" y="8845941"/>
            <a:ext cx="3251191" cy="28032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見沼春岡教室</a:t>
            </a:r>
            <a:r>
              <a:rPr lang="ja-JP" altLang="en-US" sz="1400" b="1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グループ教室　東大宮教室　</a:t>
            </a:r>
            <a:endParaRPr lang="ja-JP" sz="1400" b="1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5" y="258081"/>
            <a:ext cx="3878219" cy="258749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r="9460"/>
          <a:stretch/>
        </p:blipFill>
        <p:spPr>
          <a:xfrm>
            <a:off x="4234072" y="270728"/>
            <a:ext cx="3216039" cy="2574851"/>
          </a:xfrm>
          <a:prstGeom prst="rect">
            <a:avLst/>
          </a:prstGeom>
        </p:spPr>
      </p:pic>
      <p:sp>
        <p:nvSpPr>
          <p:cNvPr id="45" name="角丸四角形 44"/>
          <p:cNvSpPr/>
          <p:nvPr/>
        </p:nvSpPr>
        <p:spPr>
          <a:xfrm>
            <a:off x="393594" y="3080748"/>
            <a:ext cx="6701464" cy="2157084"/>
          </a:xfrm>
          <a:prstGeom prst="roundRect">
            <a:avLst>
              <a:gd name="adj" fmla="val 32456"/>
            </a:avLst>
          </a:prstGeom>
          <a:solidFill>
            <a:srgbClr val="27B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/>
          <a:lstStyle/>
          <a:p>
            <a:r>
              <a:rPr lang="ja-JP" altLang="en-US" sz="6000" b="1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見沼春岡</a:t>
            </a:r>
            <a:r>
              <a:rPr lang="ja-JP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教室</a:t>
            </a:r>
            <a:r>
              <a:rPr lang="ja-JP" altLang="en-US" sz="6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endParaRPr lang="en-US" altLang="ja-JP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春岡小、島小、その他可</a:t>
            </a:r>
            <a:r>
              <a:rPr lang="ja-JP" alt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２０２１年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度生追加募集中　</a:t>
            </a:r>
            <a:endParaRPr lang="en-US" altLang="ja-JP" sz="20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　　　　　　学童生徒</a:t>
            </a: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募集　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■くわしくは教室まで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tabLst>
                <a:tab pos="177800" algn="l"/>
                <a:tab pos="2336800" algn="l"/>
                <a:tab pos="2832100" algn="l"/>
              </a:tabLst>
            </a:pPr>
            <a:endParaRPr lang="ja-JP" altLang="en-US" sz="16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057648" y="6173936"/>
            <a:ext cx="3037410" cy="14106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800" b="1" dirty="0">
                <a:solidFill>
                  <a:srgbClr val="FF0000"/>
                </a:solidFill>
                <a:latin typeface="+mj-ea"/>
                <a:ea typeface="+mj-ea"/>
              </a:rPr>
              <a:t>春岡小学校・島小学校</a:t>
            </a:r>
            <a:endParaRPr lang="en-US" altLang="ja-JP" sz="1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+mj-ea"/>
                <a:ea typeface="+mj-ea"/>
              </a:rPr>
              <a:t>‐</a:t>
            </a:r>
            <a:r>
              <a:rPr lang="ja-JP" altLang="en-US" sz="1200" b="1" dirty="0">
                <a:solidFill>
                  <a:srgbClr val="FF0000"/>
                </a:solidFill>
                <a:latin typeface="+mj-ea"/>
                <a:ea typeface="+mj-ea"/>
              </a:rPr>
              <a:t>中学部－－－－－－－－－－－－－－</a:t>
            </a:r>
            <a:endParaRPr lang="en-US" altLang="ja-JP" sz="12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solidFill>
                  <a:srgbClr val="0070C0"/>
                </a:solidFill>
                <a:latin typeface="+mj-ea"/>
                <a:ea typeface="+mj-ea"/>
              </a:rPr>
              <a:t>春里中学校・春野中学校</a:t>
            </a:r>
            <a:endParaRPr lang="en-US" altLang="ja-JP" sz="16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rgbClr val="0070C0"/>
                </a:solidFill>
                <a:latin typeface="+mj-ea"/>
                <a:ea typeface="+mj-ea"/>
              </a:rPr>
              <a:t>土呂中学校・大砂土中学校</a:t>
            </a:r>
            <a:endParaRPr lang="en-US" altLang="ja-JP" sz="1600" dirty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ja-JP" altLang="en-US" sz="1200" dirty="0">
                <a:latin typeface="+mj-ea"/>
                <a:ea typeface="+mj-ea"/>
              </a:rPr>
              <a:t>その他対応可能。進学実績</a:t>
            </a:r>
            <a:r>
              <a:rPr lang="en-US" altLang="ja-JP" sz="1200" dirty="0">
                <a:latin typeface="+mj-ea"/>
                <a:ea typeface="+mj-ea"/>
              </a:rPr>
              <a:t>HP</a:t>
            </a:r>
            <a:r>
              <a:rPr lang="ja-JP" altLang="en-US" sz="1200" dirty="0">
                <a:latin typeface="+mj-ea"/>
                <a:ea typeface="+mj-ea"/>
              </a:rPr>
              <a:t>公開中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9783" y="652629"/>
            <a:ext cx="4750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300" dirty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スタートみらい</a:t>
            </a:r>
            <a:endParaRPr lang="ja-JP" altLang="en-US" sz="54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8715" y="116359"/>
            <a:ext cx="28653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solidFill>
                  <a:srgbClr val="E61B27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学習塾機能付き学童保育</a:t>
            </a:r>
          </a:p>
        </p:txBody>
      </p:sp>
      <p:sp>
        <p:nvSpPr>
          <p:cNvPr id="6" name="直方体 5"/>
          <p:cNvSpPr/>
          <p:nvPr/>
        </p:nvSpPr>
        <p:spPr>
          <a:xfrm>
            <a:off x="224253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直方体 60"/>
          <p:cNvSpPr/>
          <p:nvPr/>
        </p:nvSpPr>
        <p:spPr>
          <a:xfrm>
            <a:off x="739999" y="20438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直方体 62"/>
          <p:cNvSpPr/>
          <p:nvPr/>
        </p:nvSpPr>
        <p:spPr>
          <a:xfrm>
            <a:off x="1484270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0125" y="301716"/>
            <a:ext cx="702458" cy="5706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160070" y="320580"/>
            <a:ext cx="34962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endParaRPr lang="ja-JP" altLang="en-US" sz="3000" b="1" cap="none" spc="300" dirty="0">
              <a:ln w="1143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53701" y="313690"/>
            <a:ext cx="65428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童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396738" y="324516"/>
            <a:ext cx="71269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塾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6264203" y="3005736"/>
            <a:ext cx="1368000" cy="1368000"/>
          </a:xfrm>
          <a:prstGeom prst="ellipse">
            <a:avLst/>
          </a:pr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343312" y="3084845"/>
            <a:ext cx="1216883" cy="1216883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421262" y="3254707"/>
            <a:ext cx="1066925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体験授業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spc="-200" dirty="0">
                <a:solidFill>
                  <a:schemeClr val="bg1"/>
                </a:solidFill>
                <a:latin typeface="+mj-ea"/>
                <a:ea typeface="+mj-ea"/>
              </a:rPr>
              <a:t>受付中！</a:t>
            </a: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9326EE97-B722-4532-8C6C-05E27D1783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5" t="46377" r="69294" b="25978"/>
          <a:stretch/>
        </p:blipFill>
        <p:spPr>
          <a:xfrm>
            <a:off x="3671763" y="9054256"/>
            <a:ext cx="1709729" cy="1483857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A46AB716-143C-4ACC-8556-AAB2E4618FA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93562" y="9054256"/>
            <a:ext cx="2166633" cy="151708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A8378405-9660-458B-A8C1-45A10A817E2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2" t="33456" r="31948" b="22110"/>
          <a:stretch/>
        </p:blipFill>
        <p:spPr>
          <a:xfrm>
            <a:off x="287387" y="8766224"/>
            <a:ext cx="3359843" cy="1759926"/>
          </a:xfrm>
          <a:prstGeom prst="rect">
            <a:avLst/>
          </a:prstGeom>
        </p:spPr>
      </p:pic>
      <p:sp>
        <p:nvSpPr>
          <p:cNvPr id="68" name="角丸四角形 43">
            <a:extLst>
              <a:ext uri="{FF2B5EF4-FFF2-40B4-BE49-F238E27FC236}">
                <a16:creationId xmlns:a16="http://schemas.microsoft.com/office/drawing/2014/main" id="{521A7F2F-F777-40D0-AB10-D8E90641B17C}"/>
              </a:ext>
            </a:extLst>
          </p:cNvPr>
          <p:cNvSpPr/>
          <p:nvPr/>
        </p:nvSpPr>
        <p:spPr>
          <a:xfrm>
            <a:off x="578239" y="7542088"/>
            <a:ext cx="3139688" cy="1218566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CC34C0F-1AA3-4A29-907C-E8EDCE0B2221}"/>
              </a:ext>
            </a:extLst>
          </p:cNvPr>
          <p:cNvSpPr/>
          <p:nvPr/>
        </p:nvSpPr>
        <p:spPr>
          <a:xfrm>
            <a:off x="647427" y="7830120"/>
            <a:ext cx="3131208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dirty="0">
                <a:latin typeface="+mj-ea"/>
                <a:ea typeface="+mj-ea"/>
              </a:rPr>
              <a:t>　　算　国　英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＋ヒューマン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アカデミーロボット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02A1D01-91AA-4F62-8C2E-E55EE9A6E5AA}"/>
              </a:ext>
            </a:extLst>
          </p:cNvPr>
          <p:cNvSpPr/>
          <p:nvPr/>
        </p:nvSpPr>
        <p:spPr>
          <a:xfrm>
            <a:off x="903238" y="7614096"/>
            <a:ext cx="125515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組み合わせ自由</a:t>
            </a: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1AE1716-0485-405C-809B-6A67E5F9F148}"/>
              </a:ext>
            </a:extLst>
          </p:cNvPr>
          <p:cNvSpPr/>
          <p:nvPr/>
        </p:nvSpPr>
        <p:spPr>
          <a:xfrm>
            <a:off x="810031" y="8478192"/>
            <a:ext cx="248758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週回数・</a:t>
            </a:r>
            <a:r>
              <a:rPr lang="ja-JP" altLang="en-US" sz="1400" dirty="0">
                <a:solidFill>
                  <a:srgbClr val="E61B27"/>
                </a:solidFill>
                <a:latin typeface="+mj-ea"/>
                <a:ea typeface="+mj-ea"/>
              </a:rPr>
              <a:t>ロボット</a:t>
            </a:r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選択自由</a:t>
            </a: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38E830F7-11E1-4C84-965F-B6EE32F2F14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61664" r="72995" b="26611"/>
          <a:stretch/>
        </p:blipFill>
        <p:spPr>
          <a:xfrm>
            <a:off x="358356" y="10494417"/>
            <a:ext cx="3251658" cy="45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065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HGｺﾞｼｯｸE</vt:lpstr>
      <vt:lpstr>Meiryo UI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見沼春岡学童２０２１年度募集チラシ</dc:title>
  <dc:creator/>
  <dc:description/>
  <cp:lastModifiedBy/>
  <cp:revision>1</cp:revision>
  <dcterms:created xsi:type="dcterms:W3CDTF">2016-07-29T13:54:58Z</dcterms:created>
  <dcterms:modified xsi:type="dcterms:W3CDTF">2021-05-10T04:19:12Z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見沼春岡学童２０２１年度募集チラシ</vt:lpwstr>
  </property>
  <property fmtid="{D5CDD505-2E9C-101B-9397-08002B2CF9AE}" pid="3" name="SlideDescription">
    <vt:lpwstr/>
  </property>
</Properties>
</file>