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7775575" cy="1090771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11" autoAdjust="0"/>
  </p:normalViewPr>
  <p:slideViewPr>
    <p:cSldViewPr>
      <p:cViewPr varScale="1">
        <p:scale>
          <a:sx n="43" d="100"/>
          <a:sy n="43" d="100"/>
        </p:scale>
        <p:origin x="1482" y="6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183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正方形/長方形 75"/>
          <p:cNvSpPr/>
          <p:nvPr/>
        </p:nvSpPr>
        <p:spPr>
          <a:xfrm>
            <a:off x="0" y="0"/>
            <a:ext cx="7775575" cy="10907713"/>
          </a:xfrm>
          <a:prstGeom prst="rect">
            <a:avLst/>
          </a:prstGeom>
          <a:solidFill>
            <a:srgbClr val="27B6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 </a:t>
            </a:r>
            <a:endParaRPr kumimoji="1" lang="ja-JP" altLang="en-US" dirty="0"/>
          </a:p>
        </p:txBody>
      </p:sp>
      <p:sp>
        <p:nvSpPr>
          <p:cNvPr id="71" name="片側の 2 つの角を丸めた四角形 70"/>
          <p:cNvSpPr/>
          <p:nvPr/>
        </p:nvSpPr>
        <p:spPr>
          <a:xfrm flipV="1">
            <a:off x="304605" y="9089035"/>
            <a:ext cx="7121833" cy="1479552"/>
          </a:xfrm>
          <a:prstGeom prst="round2SameRect">
            <a:avLst>
              <a:gd name="adj1" fmla="val 13613"/>
              <a:gd name="adj2" fmla="val 0"/>
            </a:avLst>
          </a:prstGeom>
          <a:solidFill>
            <a:srgbClr val="E2F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4967550" y="9213237"/>
            <a:ext cx="2127508" cy="117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片側の 2 つの角を丸めた四角形 49"/>
          <p:cNvSpPr/>
          <p:nvPr/>
        </p:nvSpPr>
        <p:spPr>
          <a:xfrm>
            <a:off x="328278" y="318412"/>
            <a:ext cx="7121833" cy="2255126"/>
          </a:xfrm>
          <a:prstGeom prst="round2SameRect">
            <a:avLst>
              <a:gd name="adj1" fmla="val 8526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328278" y="2645545"/>
            <a:ext cx="7126621" cy="22322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dirty="0">
                <a:solidFill>
                  <a:srgbClr val="FF0000"/>
                </a:solidFill>
                <a:latin typeface="+mj-ea"/>
              </a:rPr>
              <a:t>　　　　　　　　　　　　　</a:t>
            </a:r>
            <a:endParaRPr lang="en-US" altLang="ja-JP" sz="4000" dirty="0">
              <a:solidFill>
                <a:srgbClr val="FF0000"/>
              </a:solidFill>
              <a:latin typeface="+mj-ea"/>
            </a:endParaRPr>
          </a:p>
          <a:p>
            <a:endParaRPr lang="en-US" altLang="ja-JP" sz="4000" dirty="0">
              <a:solidFill>
                <a:srgbClr val="FF0000"/>
              </a:solidFill>
              <a:latin typeface="+mj-ea"/>
            </a:endParaRPr>
          </a:p>
          <a:p>
            <a:r>
              <a:rPr lang="ja-JP" altLang="en-US" sz="4000" dirty="0">
                <a:solidFill>
                  <a:srgbClr val="FF0000"/>
                </a:solidFill>
                <a:latin typeface="+mj-ea"/>
              </a:rPr>
              <a:t>　　　　　　　　　　　　　</a:t>
            </a:r>
            <a:endParaRPr lang="en-US" altLang="ja-JP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　　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366354" y="4949800"/>
            <a:ext cx="7121833" cy="2696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0" bIns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33066" y="5269770"/>
            <a:ext cx="7117045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2600" b="1" dirty="0">
                <a:solidFill>
                  <a:schemeClr val="bg1"/>
                </a:solidFill>
                <a:latin typeface="+mj-ea"/>
                <a:ea typeface="+mj-ea"/>
              </a:rPr>
              <a:t>　　</a:t>
            </a:r>
            <a:endParaRPr lang="ja-JP" altLang="en-US" sz="1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46009" y="5237832"/>
            <a:ext cx="5734751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学習塾</a:t>
            </a:r>
            <a:r>
              <a:rPr lang="en-US" altLang="ja-JP" sz="28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8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幼児～中学生</a:t>
            </a:r>
            <a:r>
              <a:rPr lang="en-US" altLang="ja-JP" sz="28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2800" u="sng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2" name="片側の 2 つの角を丸めた四角形 61"/>
          <p:cNvSpPr/>
          <p:nvPr/>
        </p:nvSpPr>
        <p:spPr>
          <a:xfrm>
            <a:off x="333066" y="318411"/>
            <a:ext cx="7121833" cy="2255125"/>
          </a:xfrm>
          <a:prstGeom prst="round2SameRect">
            <a:avLst>
              <a:gd name="adj1" fmla="val 788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25" y="258081"/>
            <a:ext cx="3878219" cy="231545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2" r="9460"/>
          <a:stretch/>
        </p:blipFill>
        <p:spPr>
          <a:xfrm>
            <a:off x="4234072" y="270729"/>
            <a:ext cx="3216039" cy="2302808"/>
          </a:xfrm>
          <a:prstGeom prst="rect">
            <a:avLst/>
          </a:prstGeom>
        </p:spPr>
      </p:pic>
      <p:sp>
        <p:nvSpPr>
          <p:cNvPr id="37" name="正方形/長方形 36"/>
          <p:cNvSpPr/>
          <p:nvPr/>
        </p:nvSpPr>
        <p:spPr>
          <a:xfrm>
            <a:off x="383335" y="1061368"/>
            <a:ext cx="47503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5400" b="1" spc="300" dirty="0">
                <a:ln w="11430" cmpd="sng">
                  <a:solidFill>
                    <a:srgbClr val="0070C0"/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スタートみらい</a:t>
            </a:r>
            <a:endParaRPr lang="ja-JP" altLang="en-US" sz="5400" b="1" cap="none" spc="300" dirty="0">
              <a:ln w="11430" cmpd="sng">
                <a:solidFill>
                  <a:srgbClr val="0070C0"/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83335" y="867688"/>
            <a:ext cx="286538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学習塾機能付き学童保育</a:t>
            </a:r>
          </a:p>
        </p:txBody>
      </p:sp>
      <p:sp>
        <p:nvSpPr>
          <p:cNvPr id="6" name="直方体 5"/>
          <p:cNvSpPr/>
          <p:nvPr/>
        </p:nvSpPr>
        <p:spPr>
          <a:xfrm>
            <a:off x="224253" y="197216"/>
            <a:ext cx="608330" cy="584349"/>
          </a:xfrm>
          <a:prstGeom prst="cube">
            <a:avLst/>
          </a:prstGeom>
          <a:solidFill>
            <a:srgbClr val="F9A905"/>
          </a:solidFill>
          <a:ln>
            <a:solidFill>
              <a:srgbClr val="F9A9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直方体 60"/>
          <p:cNvSpPr/>
          <p:nvPr/>
        </p:nvSpPr>
        <p:spPr>
          <a:xfrm>
            <a:off x="739999" y="204386"/>
            <a:ext cx="608330" cy="584349"/>
          </a:xfrm>
          <a:prstGeom prst="cube">
            <a:avLst/>
          </a:prstGeom>
          <a:solidFill>
            <a:srgbClr val="F9A905"/>
          </a:solidFill>
          <a:ln>
            <a:solidFill>
              <a:srgbClr val="F9A9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直方体 62"/>
          <p:cNvSpPr/>
          <p:nvPr/>
        </p:nvSpPr>
        <p:spPr>
          <a:xfrm>
            <a:off x="1484270" y="197216"/>
            <a:ext cx="608330" cy="584349"/>
          </a:xfrm>
          <a:prstGeom prst="cube">
            <a:avLst/>
          </a:prstGeom>
          <a:solidFill>
            <a:srgbClr val="F9A905"/>
          </a:solidFill>
          <a:ln>
            <a:solidFill>
              <a:srgbClr val="F9A9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30125" y="301716"/>
            <a:ext cx="702458" cy="5706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" b="1" cap="none" spc="300" dirty="0">
                <a:ln w="1143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1160070" y="320580"/>
            <a:ext cx="34962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000" b="1" cap="none" spc="300" dirty="0">
                <a:ln w="1143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</a:t>
            </a:r>
            <a:endParaRPr lang="ja-JP" altLang="en-US" sz="3000" b="1" cap="none" spc="300" dirty="0">
              <a:ln w="11430" cmpd="sng">
                <a:solidFill>
                  <a:srgbClr val="FFC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653701" y="313690"/>
            <a:ext cx="654287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" b="1" cap="none" spc="300" dirty="0">
                <a:ln w="1143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童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1396738" y="324516"/>
            <a:ext cx="712695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" b="1" cap="none" spc="300" dirty="0">
                <a:ln w="1143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塾</a:t>
            </a:r>
          </a:p>
        </p:txBody>
      </p:sp>
      <p:sp>
        <p:nvSpPr>
          <p:cNvPr id="27" name="円/楕円 26"/>
          <p:cNvSpPr/>
          <p:nvPr/>
        </p:nvSpPr>
        <p:spPr>
          <a:xfrm>
            <a:off x="6270724" y="5265972"/>
            <a:ext cx="1368000" cy="1368000"/>
          </a:xfrm>
          <a:prstGeom prst="ellipse">
            <a:avLst/>
          </a:prstGeom>
          <a:solidFill>
            <a:srgbClr val="F9A9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円/楕円 29"/>
          <p:cNvSpPr/>
          <p:nvPr/>
        </p:nvSpPr>
        <p:spPr>
          <a:xfrm>
            <a:off x="6346282" y="5341530"/>
            <a:ext cx="1216883" cy="1216883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6421262" y="5534473"/>
            <a:ext cx="1066925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+mj-ea"/>
                <a:ea typeface="+mj-ea"/>
              </a:rPr>
              <a:t>無料</a:t>
            </a:r>
            <a:endParaRPr lang="en-US" altLang="ja-JP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  <a:latin typeface="+mj-ea"/>
                <a:ea typeface="+mj-ea"/>
              </a:rPr>
              <a:t>体験授業</a:t>
            </a:r>
            <a:endParaRPr lang="en-US" altLang="ja-JP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r>
              <a:rPr lang="ja-JP" altLang="en-US" b="1" spc="-200" dirty="0">
                <a:solidFill>
                  <a:schemeClr val="bg1"/>
                </a:solidFill>
                <a:latin typeface="+mj-ea"/>
                <a:ea typeface="+mj-ea"/>
              </a:rPr>
              <a:t>受付中！</a:t>
            </a:r>
          </a:p>
        </p:txBody>
      </p:sp>
      <p:pic>
        <p:nvPicPr>
          <p:cNvPr id="65" name="図 64">
            <a:extLst>
              <a:ext uri="{FF2B5EF4-FFF2-40B4-BE49-F238E27FC236}">
                <a16:creationId xmlns:a16="http://schemas.microsoft.com/office/drawing/2014/main" id="{9326EE97-B722-4532-8C6C-05E27D17830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5" t="46377" r="69294" b="25978"/>
          <a:stretch/>
        </p:blipFill>
        <p:spPr>
          <a:xfrm>
            <a:off x="3927269" y="8478192"/>
            <a:ext cx="3560917" cy="1728192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A8378405-9660-458B-A8C1-45A10A817E2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72" t="33456" r="31948" b="22110"/>
          <a:stretch/>
        </p:blipFill>
        <p:spPr>
          <a:xfrm>
            <a:off x="307125" y="8478192"/>
            <a:ext cx="3620144" cy="1759926"/>
          </a:xfrm>
          <a:prstGeom prst="rect">
            <a:avLst/>
          </a:prstGeom>
        </p:spPr>
      </p:pic>
      <p:sp>
        <p:nvSpPr>
          <p:cNvPr id="68" name="角丸四角形 43">
            <a:extLst>
              <a:ext uri="{FF2B5EF4-FFF2-40B4-BE49-F238E27FC236}">
                <a16:creationId xmlns:a16="http://schemas.microsoft.com/office/drawing/2014/main" id="{521A7F2F-F777-40D0-AB10-D8E90641B17C}"/>
              </a:ext>
            </a:extLst>
          </p:cNvPr>
          <p:cNvSpPr/>
          <p:nvPr/>
        </p:nvSpPr>
        <p:spPr>
          <a:xfrm>
            <a:off x="578239" y="6365333"/>
            <a:ext cx="5954921" cy="1176755"/>
          </a:xfrm>
          <a:prstGeom prst="round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ACC34C0F-1AA3-4A29-907C-E8EDCE0B2221}"/>
              </a:ext>
            </a:extLst>
          </p:cNvPr>
          <p:cNvSpPr/>
          <p:nvPr/>
        </p:nvSpPr>
        <p:spPr>
          <a:xfrm>
            <a:off x="647427" y="6389960"/>
            <a:ext cx="334070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800" b="1" dirty="0">
                <a:latin typeface="+mj-ea"/>
                <a:ea typeface="+mj-ea"/>
              </a:rPr>
              <a:t>　</a:t>
            </a:r>
            <a:r>
              <a:rPr lang="ja-JP" altLang="en-US" b="1" dirty="0">
                <a:latin typeface="+mj-ea"/>
                <a:ea typeface="+mj-ea"/>
              </a:rPr>
              <a:t>高校</a:t>
            </a:r>
            <a:r>
              <a:rPr lang="en-US" altLang="ja-JP" b="1" dirty="0">
                <a:latin typeface="+mj-ea"/>
                <a:ea typeface="+mj-ea"/>
              </a:rPr>
              <a:t>(</a:t>
            </a:r>
            <a:r>
              <a:rPr lang="ja-JP" altLang="en-US" b="1" dirty="0">
                <a:latin typeface="+mj-ea"/>
                <a:ea typeface="+mj-ea"/>
              </a:rPr>
              <a:t>中学校</a:t>
            </a:r>
            <a:r>
              <a:rPr lang="en-US" altLang="ja-JP" b="1" dirty="0">
                <a:latin typeface="+mj-ea"/>
                <a:ea typeface="+mj-ea"/>
              </a:rPr>
              <a:t>)</a:t>
            </a:r>
            <a:r>
              <a:rPr lang="ja-JP" altLang="en-US" b="1" dirty="0">
                <a:latin typeface="+mj-ea"/>
                <a:ea typeface="+mj-ea"/>
              </a:rPr>
              <a:t>合格実績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44" name="図 43">
            <a:extLst>
              <a:ext uri="{FF2B5EF4-FFF2-40B4-BE49-F238E27FC236}">
                <a16:creationId xmlns:a16="http://schemas.microsoft.com/office/drawing/2014/main" id="{38E830F7-11E1-4C84-965F-B6EE32F2F14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" t="61664" r="72995" b="26611"/>
          <a:stretch/>
        </p:blipFill>
        <p:spPr>
          <a:xfrm>
            <a:off x="304605" y="10206384"/>
            <a:ext cx="3622664" cy="455108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57" name="テキスト ボックス 428"/>
          <p:cNvSpPr txBox="1"/>
          <p:nvPr/>
        </p:nvSpPr>
        <p:spPr>
          <a:xfrm>
            <a:off x="3927270" y="10206384"/>
            <a:ext cx="3560917" cy="45510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/>
              </a:rPr>
              <a:t>　　　　　</a:t>
            </a:r>
            <a:r>
              <a:rPr lang="ja-JP" altLang="en-US" sz="2400" b="1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/>
              </a:rPr>
              <a:t>見沼春岡教室</a:t>
            </a:r>
            <a:r>
              <a:rPr lang="ja-JP" altLang="en-US" sz="1400" b="1" kern="100" dirty="0">
                <a:solidFill>
                  <a:schemeClr val="tx1"/>
                </a:solidFill>
                <a:latin typeface="+mj-ea"/>
                <a:ea typeface="+mj-ea"/>
                <a:cs typeface="Times New Roman"/>
              </a:rPr>
              <a:t>　</a:t>
            </a:r>
            <a:endParaRPr lang="ja-JP" sz="1400" b="1" kern="100" dirty="0">
              <a:solidFill>
                <a:schemeClr val="tx1"/>
              </a:solidFill>
              <a:effectLst/>
              <a:latin typeface="+mj-ea"/>
              <a:ea typeface="+mj-ea"/>
              <a:cs typeface="Times New Roman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521" y="4517752"/>
            <a:ext cx="245217" cy="245217"/>
          </a:xfrm>
          <a:prstGeom prst="rect">
            <a:avLst/>
          </a:prstGeom>
        </p:spPr>
      </p:pic>
      <p:sp>
        <p:nvSpPr>
          <p:cNvPr id="58" name="正方形/長方形 57"/>
          <p:cNvSpPr/>
          <p:nvPr/>
        </p:nvSpPr>
        <p:spPr>
          <a:xfrm>
            <a:off x="4185343" y="4455192"/>
            <a:ext cx="2727717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ja-JP" sz="2000" spc="-14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</a:t>
            </a:r>
            <a:r>
              <a:rPr lang="ja-JP" altLang="en-US" sz="2000" spc="-14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４８－８１２－５２６９　</a:t>
            </a:r>
            <a:r>
              <a:rPr lang="ja-JP" altLang="en-US" sz="1400" spc="-140" dirty="0">
                <a:latin typeface="+mj-ea"/>
                <a:ea typeface="+mj-ea"/>
              </a:rPr>
              <a:t>藤原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1513664" y="1722214"/>
            <a:ext cx="47503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5400" b="1" spc="300" dirty="0">
                <a:ln w="11430" cmpd="sng">
                  <a:solidFill>
                    <a:srgbClr val="0070C0"/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見沼春岡教室</a:t>
            </a:r>
            <a:endParaRPr lang="ja-JP" altLang="en-US" sz="5400" b="1" cap="none" spc="300" dirty="0">
              <a:ln w="11430" cmpd="sng">
                <a:solidFill>
                  <a:srgbClr val="0070C0"/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383335" y="2789560"/>
            <a:ext cx="6888828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4000" b="1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２０２５年度　</a:t>
            </a:r>
            <a:r>
              <a:rPr lang="ja-JP" altLang="en-US" sz="36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学童生徒新年度募集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798409" y="3870841"/>
            <a:ext cx="573475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春岡小、島小、大砂東小、その他可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3039041" y="3365624"/>
            <a:ext cx="430513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8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新年度生</a:t>
            </a:r>
            <a:r>
              <a:rPr lang="ja-JP" altLang="en-US" sz="2800" u="sng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定員</a:t>
            </a:r>
            <a:r>
              <a:rPr lang="ja-JP" altLang="en-US" sz="2800" b="1" u="sng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１０</a:t>
            </a:r>
            <a:r>
              <a:rPr lang="ja-JP" altLang="en-US" sz="2800" u="sng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</a:t>
            </a:r>
            <a:r>
              <a:rPr lang="ja-JP" altLang="en-US" sz="28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先着順</a:t>
            </a:r>
            <a:r>
              <a:rPr lang="en-US" altLang="ja-JP" sz="28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2800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863451" y="4262239"/>
            <a:ext cx="2969245" cy="615553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4800"/>
              </a:lnSpc>
            </a:pPr>
            <a:r>
              <a:rPr lang="ja-JP" altLang="en-US" sz="1400" b="1" dirty="0">
                <a:latin typeface="+mn-ea"/>
              </a:rPr>
              <a:t>一部お迎えあり、詳しくは教室まで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950809" y="5887065"/>
            <a:ext cx="531324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少人数個別指導、進路指導充実</a:t>
            </a:r>
          </a:p>
        </p:txBody>
      </p:sp>
      <p:sp>
        <p:nvSpPr>
          <p:cNvPr id="66" name="正方形/長方形 65"/>
          <p:cNvSpPr/>
          <p:nvPr/>
        </p:nvSpPr>
        <p:spPr>
          <a:xfrm>
            <a:off x="4590951" y="5270351"/>
            <a:ext cx="1745108" cy="615553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4800"/>
              </a:lnSpc>
            </a:pPr>
            <a:r>
              <a:rPr lang="ja-JP" altLang="en-US" sz="1400" b="1" dirty="0">
                <a:latin typeface="+mn-ea"/>
              </a:rPr>
              <a:t>一部高校生受け入れ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ACC34C0F-1AA3-4A29-907C-E8EDCE0B2221}"/>
              </a:ext>
            </a:extLst>
          </p:cNvPr>
          <p:cNvSpPr/>
          <p:nvPr/>
        </p:nvSpPr>
        <p:spPr>
          <a:xfrm>
            <a:off x="719435" y="6761033"/>
            <a:ext cx="31312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800" b="1" dirty="0">
                <a:latin typeface="+mj-ea"/>
                <a:ea typeface="+mj-ea"/>
              </a:rPr>
              <a:t>　　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ACC34C0F-1AA3-4A29-907C-E8EDCE0B2221}"/>
              </a:ext>
            </a:extLst>
          </p:cNvPr>
          <p:cNvSpPr/>
          <p:nvPr/>
        </p:nvSpPr>
        <p:spPr>
          <a:xfrm>
            <a:off x="799826" y="6689025"/>
            <a:ext cx="6295231" cy="10772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800" b="1" dirty="0">
                <a:latin typeface="+mj-ea"/>
                <a:ea typeface="+mj-ea"/>
              </a:rPr>
              <a:t>　・</a:t>
            </a:r>
            <a:r>
              <a:rPr lang="ja-JP" altLang="en-US" b="1" dirty="0">
                <a:latin typeface="+mj-ea"/>
                <a:ea typeface="+mj-ea"/>
              </a:rPr>
              <a:t>早稲田大学本庄高校　・東京工業大学附属高校</a:t>
            </a:r>
            <a:endParaRPr lang="en-US" altLang="ja-JP" b="1" dirty="0">
              <a:latin typeface="+mj-ea"/>
              <a:ea typeface="+mj-ea"/>
            </a:endParaRPr>
          </a:p>
          <a:p>
            <a:r>
              <a:rPr lang="ja-JP" altLang="en-US" b="1" dirty="0">
                <a:latin typeface="+mj-ea"/>
                <a:ea typeface="+mj-ea"/>
              </a:rPr>
              <a:t>　・大宮開成高校</a:t>
            </a:r>
            <a:r>
              <a:rPr lang="en-US" altLang="ja-JP" b="1" dirty="0">
                <a:latin typeface="+mj-ea"/>
                <a:ea typeface="+mj-ea"/>
              </a:rPr>
              <a:t>(</a:t>
            </a:r>
            <a:r>
              <a:rPr lang="ja-JP" altLang="en-US" b="1" dirty="0">
                <a:latin typeface="+mj-ea"/>
                <a:ea typeface="+mj-ea"/>
              </a:rPr>
              <a:t>先進コース特待</a:t>
            </a:r>
            <a:r>
              <a:rPr lang="en-US" altLang="ja-JP" b="1" dirty="0">
                <a:latin typeface="+mj-ea"/>
                <a:ea typeface="+mj-ea"/>
              </a:rPr>
              <a:t>) </a:t>
            </a:r>
            <a:r>
              <a:rPr lang="ja-JP" altLang="en-US" b="1" dirty="0">
                <a:latin typeface="+mj-ea"/>
                <a:ea typeface="+mj-ea"/>
              </a:rPr>
              <a:t>・日大豊山女子高校</a:t>
            </a:r>
            <a:endParaRPr lang="en-US" altLang="ja-JP" b="1" dirty="0">
              <a:latin typeface="+mj-ea"/>
              <a:ea typeface="+mj-ea"/>
            </a:endParaRPr>
          </a:p>
          <a:p>
            <a:r>
              <a:rPr lang="ja-JP" altLang="en-US" b="1" dirty="0">
                <a:latin typeface="+mj-ea"/>
                <a:ea typeface="+mj-ea"/>
              </a:rPr>
              <a:t>　・</a:t>
            </a:r>
            <a:r>
              <a:rPr lang="ja-JP" altLang="en-US" b="1" dirty="0">
                <a:latin typeface="+mj-ea"/>
              </a:rPr>
              <a:t>日大豊山高校　　　　 </a:t>
            </a:r>
            <a:r>
              <a:rPr lang="ja-JP" altLang="en-US" b="1" dirty="0">
                <a:latin typeface="+mj-ea"/>
                <a:ea typeface="+mj-ea"/>
              </a:rPr>
              <a:t>　・埼玉大学附属中学校　</a:t>
            </a:r>
            <a:r>
              <a:rPr lang="ja-JP" altLang="en-US" b="1">
                <a:latin typeface="+mj-ea"/>
                <a:ea typeface="+mj-ea"/>
              </a:rPr>
              <a:t>　　など</a:t>
            </a:r>
            <a:endParaRPr lang="en-US" altLang="ja-JP" b="1" dirty="0">
              <a:latin typeface="+mj-ea"/>
              <a:ea typeface="+mj-ea"/>
            </a:endParaRPr>
          </a:p>
          <a:p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366354" y="7758112"/>
            <a:ext cx="7121833" cy="6433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0" bIns="0"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383335" y="7831281"/>
            <a:ext cx="7043103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ロボット教室</a:t>
            </a:r>
            <a:r>
              <a:rPr lang="en-US" altLang="ja-JP" sz="28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8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幼児～中学生</a:t>
            </a:r>
            <a:r>
              <a:rPr lang="en-US" altLang="ja-JP" sz="28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r>
              <a:rPr lang="ja-JP" altLang="en-US" sz="28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プログラミング</a:t>
            </a:r>
            <a:endParaRPr lang="ja-JP" altLang="en-US" sz="2800" u="sng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66065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134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HGP創英角ｺﾞｼｯｸUB</vt:lpstr>
      <vt:lpstr>HGｺﾞｼｯｸE</vt:lpstr>
      <vt:lpstr>Meiryo UI</vt:lpstr>
      <vt:lpstr>メイリオ</vt:lpstr>
      <vt:lpstr>Arial</vt:lpstr>
      <vt:lpstr>Calibri Light</vt:lpstr>
      <vt:lpstr>1_ガイド入りテンプレートサンプル20130531三木さん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見沼春岡学童２０２１年度募集チラシ</dc:title>
  <dc:creator/>
  <dc:description/>
  <cp:lastModifiedBy/>
  <cp:revision>1</cp:revision>
  <dcterms:created xsi:type="dcterms:W3CDTF">2016-07-29T13:54:58Z</dcterms:created>
  <dcterms:modified xsi:type="dcterms:W3CDTF">2024-11-03T05:47:12Z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見沼春岡学童２０２１年度募集チラシ</vt:lpwstr>
  </property>
  <property fmtid="{D5CDD505-2E9C-101B-9397-08002B2CF9AE}" pid="3" name="SlideDescription">
    <vt:lpwstr/>
  </property>
</Properties>
</file>